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256" r:id="rId2"/>
    <p:sldId id="361" r:id="rId3"/>
    <p:sldId id="362" r:id="rId4"/>
    <p:sldId id="363" r:id="rId5"/>
    <p:sldId id="342" r:id="rId6"/>
    <p:sldId id="335" r:id="rId7"/>
    <p:sldId id="330" r:id="rId8"/>
    <p:sldId id="364" r:id="rId9"/>
    <p:sldId id="351" r:id="rId10"/>
    <p:sldId id="356" r:id="rId11"/>
    <p:sldId id="352" r:id="rId12"/>
    <p:sldId id="353" r:id="rId13"/>
    <p:sldId id="357" r:id="rId14"/>
    <p:sldId id="355" r:id="rId15"/>
    <p:sldId id="329" r:id="rId16"/>
    <p:sldId id="260" r:id="rId17"/>
    <p:sldId id="325" r:id="rId18"/>
    <p:sldId id="333" r:id="rId19"/>
    <p:sldId id="265" r:id="rId20"/>
    <p:sldId id="263" r:id="rId21"/>
    <p:sldId id="262" r:id="rId22"/>
    <p:sldId id="339" r:id="rId23"/>
    <p:sldId id="338" r:id="rId24"/>
    <p:sldId id="340" r:id="rId25"/>
    <p:sldId id="314" r:id="rId26"/>
    <p:sldId id="337" r:id="rId27"/>
    <p:sldId id="336" r:id="rId28"/>
    <p:sldId id="269" r:id="rId29"/>
    <p:sldId id="326" r:id="rId30"/>
    <p:sldId id="332" r:id="rId31"/>
    <p:sldId id="310" r:id="rId32"/>
    <p:sldId id="341" r:id="rId33"/>
    <p:sldId id="349" r:id="rId34"/>
    <p:sldId id="347" r:id="rId35"/>
    <p:sldId id="348" r:id="rId36"/>
    <p:sldId id="311" r:id="rId37"/>
    <p:sldId id="312" r:id="rId38"/>
    <p:sldId id="313" r:id="rId39"/>
    <p:sldId id="272" r:id="rId40"/>
    <p:sldId id="350" r:id="rId41"/>
    <p:sldId id="327" r:id="rId42"/>
    <p:sldId id="304" r:id="rId43"/>
    <p:sldId id="358" r:id="rId44"/>
    <p:sldId id="359" r:id="rId45"/>
    <p:sldId id="360" r:id="rId46"/>
    <p:sldId id="316" r:id="rId47"/>
    <p:sldId id="317" r:id="rId48"/>
    <p:sldId id="328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C1905-D440-4629-9AAF-84E4196B257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EA6CE-C04E-4B62-89C8-0F7577D756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9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84784"/>
            <a:ext cx="8280920" cy="2934819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ЭТИОЛОГИЯ И ПАТОГЕНЕЗ ТУБЕРКУЛЕЗА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1918" y="4221089"/>
            <a:ext cx="8014538" cy="504055"/>
          </a:xfrm>
        </p:spPr>
        <p:txBody>
          <a:bodyPr>
            <a:normAutofit/>
          </a:bodyPr>
          <a:lstStyle/>
          <a:p>
            <a:pPr algn="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Л.Г.Спиридонова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81" y="5457329"/>
            <a:ext cx="1975470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9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76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6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838200"/>
          </a:xfrm>
        </p:spPr>
        <p:txBody>
          <a:bodyPr/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 туберкулеза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Формирование специфической гранулемы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56176" y="2534911"/>
            <a:ext cx="25922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 – микобактерии и зона казеозного некроза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2 – эпителиоидные клетки и клетки Пирогова-</a:t>
            </a:r>
            <a:r>
              <a:rPr lang="ru-RU" sz="2000" b="1" dirty="0" err="1" smtClean="0"/>
              <a:t>Ланхганса</a:t>
            </a:r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3 – лимфоциты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4 - фибробласты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78836"/>
            <a:ext cx="5311835" cy="423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2935424" y="2996952"/>
            <a:ext cx="3220752" cy="1453605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1"/>
          </p:cNvCxnSpPr>
          <p:nvPr/>
        </p:nvCxnSpPr>
        <p:spPr>
          <a:xfrm flipH="1">
            <a:off x="3779912" y="4273849"/>
            <a:ext cx="2376264" cy="16455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4067944" y="4797152"/>
            <a:ext cx="2088232" cy="36004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4094846" y="5625244"/>
            <a:ext cx="2088232" cy="18002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2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590" y="332656"/>
            <a:ext cx="8371656" cy="8382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 туберкулезного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58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			</a:t>
            </a:r>
            <a:endParaRPr lang="ru-RU" sz="2800" dirty="0"/>
          </a:p>
          <a:p>
            <a:pPr marL="0" indent="0">
              <a:buNone/>
            </a:pPr>
            <a:r>
              <a:rPr lang="ru-RU" sz="2400" dirty="0" smtClean="0"/>
              <a:t>		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84" y="2132856"/>
            <a:ext cx="4238934" cy="315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05" y="2142377"/>
            <a:ext cx="4204576" cy="315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1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Admin\Мои документы\Фото макросъемка\Петросян А.Т. генерализ ТБ-ВИЧ\SUC5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10135" b="32571"/>
          <a:stretch>
            <a:fillRect/>
          </a:stretch>
        </p:blipFill>
        <p:spPr bwMode="auto">
          <a:xfrm>
            <a:off x="-7938" y="838200"/>
            <a:ext cx="9151938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7791" y="6237312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Мелкоочаговый туберкулез печени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Противотуберкулезный ИММУНИТЕТ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Иммунные Т-лимфоциты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совместно с макрофагами обеспечивают развитие ГЧЗТ – одного из основных факторов клеточного противотуберкулезного иммунитета.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r>
              <a:rPr lang="ru-RU" dirty="0">
                <a:latin typeface="Times New Roman"/>
                <a:ea typeface="Calibri"/>
              </a:rPr>
              <a:t>Реакции ГЧЗТ выявляются через 2-3 </a:t>
            </a:r>
            <a:r>
              <a:rPr lang="ru-RU" dirty="0" smtClean="0">
                <a:latin typeface="Times New Roman"/>
                <a:ea typeface="Calibri"/>
              </a:rPr>
              <a:t>недели </a:t>
            </a:r>
            <a:r>
              <a:rPr lang="ru-RU" dirty="0">
                <a:latin typeface="Times New Roman"/>
                <a:ea typeface="Calibri"/>
              </a:rPr>
              <a:t>после инфицирования или вакцинации, </a:t>
            </a:r>
            <a:r>
              <a:rPr lang="ru-RU" dirty="0" smtClean="0">
                <a:latin typeface="Times New Roman"/>
                <a:ea typeface="Calibri"/>
              </a:rPr>
              <a:t>достаточно </a:t>
            </a:r>
            <a:r>
              <a:rPr lang="ru-RU" dirty="0">
                <a:latin typeface="Times New Roman"/>
                <a:ea typeface="Calibri"/>
              </a:rPr>
              <a:t>выраженный иммунитет формируется через 8 </a:t>
            </a:r>
            <a:r>
              <a:rPr lang="ru-RU" dirty="0" smtClean="0">
                <a:latin typeface="Times New Roman"/>
                <a:ea typeface="Calibri"/>
              </a:rPr>
              <a:t>недель.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При проникновении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 организм микобактерий туберкулеза и развития в нем специфических изменений возникает специфическая аллергия. 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err="1" smtClean="0">
                <a:latin typeface="Times New Roman"/>
                <a:ea typeface="Calibri"/>
                <a:cs typeface="Times New Roman"/>
              </a:rPr>
              <a:t>Аллергизированный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организм проявляет повышенную чувствительность к повторному введению микобактерий туберкулеза или продуктов их жизнедеятельности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dirty="0" smtClean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4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43664" cy="1171600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МЕТОДЫ ДИАГНОСТИЧЕСКОГО ИССЛЕДОВАНИЯ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15331"/>
            <a:ext cx="8452048" cy="5517232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SzPct val="123000"/>
              <a:buFont typeface="Arial" pitchFamily="34" charset="0"/>
              <a:buChar char="•"/>
            </a:pPr>
            <a:r>
              <a:rPr lang="ru-RU" sz="2800" b="1" u="sng" dirty="0" err="1" smtClean="0">
                <a:latin typeface="Times New Roman" pitchFamily="18" charset="0"/>
                <a:cs typeface="Times New Roman" pitchFamily="18" charset="0"/>
              </a:rPr>
              <a:t>Бактериоскопический</a:t>
            </a:r>
            <a:endParaRPr lang="ru-RU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Tx/>
              <a:buSzPct val="123000"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- прямая микроскопия на КУМ методом окраски                по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Циль-Нильсену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Tx/>
              <a:buSzPct val="123000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- люминесцентная микроскопия из осадка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123000"/>
              <a:buFont typeface="Arial" pitchFamily="34" charset="0"/>
              <a:buChar char="•"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Бактериологический</a:t>
            </a:r>
          </a:p>
          <a:p>
            <a:pPr marL="0" indent="0">
              <a:buClrTx/>
              <a:buSzPct val="123000"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- посев на плотные питательные среды</a:t>
            </a:r>
          </a:p>
          <a:p>
            <a:pPr marL="0" indent="0">
              <a:buClrTx/>
              <a:buSzPct val="123000"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- посев на автоматизированной системе ВАСТЕС</a:t>
            </a:r>
          </a:p>
          <a:p>
            <a:pPr>
              <a:buClrTx/>
              <a:buSzPct val="123000"/>
              <a:buFont typeface="Arial" pitchFamily="34" charset="0"/>
              <a:buChar char="•"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ПЦР-диагностика</a:t>
            </a:r>
          </a:p>
          <a:p>
            <a:pPr marL="0" indent="0">
              <a:buClrTx/>
              <a:buSzPct val="123000"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картриджный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метод</a:t>
            </a:r>
          </a:p>
          <a:p>
            <a:pPr marL="0" indent="0">
              <a:buClrTx/>
              <a:buSzPct val="123000"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- мультиплексный  метод в реальном времени </a:t>
            </a:r>
          </a:p>
          <a:p>
            <a:pPr>
              <a:buClrTx/>
              <a:buSzPct val="123000"/>
              <a:buFont typeface="Arial" pitchFamily="34" charset="0"/>
              <a:buChar char="•"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Иммунологический </a:t>
            </a:r>
          </a:p>
          <a:p>
            <a:pPr>
              <a:buClrTx/>
              <a:buSzPct val="123000"/>
              <a:buFont typeface="Arial" pitchFamily="34" charset="0"/>
              <a:buChar char="•"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Гистологический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7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888432" cy="129614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Правила сбора материала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Фото туберкулез\20141105_144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8059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5256584" cy="5229200"/>
          </a:xfrm>
        </p:spPr>
        <p:txBody>
          <a:bodyPr>
            <a:noAutofit/>
          </a:bodyPr>
          <a:lstStyle/>
          <a:p>
            <a:pPr marL="216000" lvl="0" indent="-216000">
              <a:spcBef>
                <a:spcPts val="400"/>
              </a:spcBef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Сбор мокроты должен производиться в специально выделенном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отдельном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хорошо вентилируемом помещении, оснащенном бактерицидной лампой и средствами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дезинфекции.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216000" lvl="0" indent="-216000">
              <a:spcBef>
                <a:spcPts val="400"/>
              </a:spcBef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Сбор мокроты должен производиться в присутствии и при непосредственном участии медицинского работника.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16000" lvl="0" indent="-216000">
              <a:spcBef>
                <a:spcPts val="400"/>
              </a:spcBef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Лицам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ответственным за сбор мокроты, необходимо объяснить больному причины исследования и необходимость откашливать не слюну или носоглоточную слизь, а содержимое глубоких отделов дыхательных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путей.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216000" lvl="0" indent="-216000">
              <a:spcBef>
                <a:spcPts val="400"/>
              </a:spcBef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Необходимо также предупредить больного, что он должен предварительно прополоскать полость рта кипяченой водой, что позволяет механически удалить основную часть вегетирующей в ротовой полости микрофлоры и остатки пищи, загрязняющие мокроту и затрудняющие ее обработку.</a:t>
            </a:r>
          </a:p>
        </p:txBody>
      </p:sp>
    </p:spTree>
    <p:extLst>
      <p:ext uri="{BB962C8B-B14F-4D97-AF65-F5344CB8AC3E}">
        <p14:creationId xmlns:p14="http://schemas.microsoft.com/office/powerpoint/2010/main" val="27143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7200"/>
            <a:ext cx="8280920" cy="1099592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БАКТЕРИОСКОПИЧЕСКИЙ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628800"/>
            <a:ext cx="8686800" cy="5229200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Достоинства метода: самый дешевый, простой и быстрый способ получения результатов. 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Недостатки: возможности метода ограничены его низкой чувствительностью. Обнаружить КУМ методом микроскопии возможно при концентрации от 1 до 10 тысяч микробных тел в 1 мл диагностического материала. 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Различают прямую бактериоскопию и бактериоскопию осадка диагностического материала. 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Специальные способы окрашивания: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1) методом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Циля-Нильсена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(окрашивание фуксином при одновременном воздействии карболовой кислоты и нагревания);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2) люминесцентным методом (окрашивание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аурамином-родамином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 микроскопия в ультрафиолетовом свете). </a:t>
            </a:r>
            <a:endParaRPr lang="ru-RU" sz="1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ru-RU" sz="2400" dirty="0" smtClean="0">
              <a:latin typeface="Times New Roman"/>
              <a:ea typeface="Times New Roman"/>
            </a:endParaRPr>
          </a:p>
          <a:p>
            <a:pPr>
              <a:spcBef>
                <a:spcPts val="600"/>
              </a:spcBef>
            </a:pPr>
            <a:endParaRPr lang="ru-RU" sz="2400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1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Лаборатория\кум 1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00933" cy="63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кум 1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60432" cy="63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1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Источник инфекции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554162"/>
            <a:ext cx="8308032" cy="5115198"/>
          </a:xfrm>
        </p:spPr>
        <p:txBody>
          <a:bodyPr>
            <a:normAutofit fontScale="92500"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Больной –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бактериовыделитель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Больной крупный рогатый скот</a:t>
            </a:r>
          </a:p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Вероятность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инфицирования увеличивается в следующих ситуациях: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контакте с больным туберкулёзом при массивном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бактериовыделении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длительном контакте с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бактериовыделителем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(проживание в семье, нахождении в закрытом учреждении, профессиональный контакт и др.);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близком контакте с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бактериовыделителем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(нахождении с больным в одном помещении, в замкнутом коллективе).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7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ум 1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268411" cy="620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86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ум 1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4" y="332656"/>
            <a:ext cx="8192282" cy="614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\Образцы КУМ\Мокрота КУМ_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8136904" cy="60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6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\Образцы КУМ\Мокрота КУМ_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8136904" cy="60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\Образцы КУМ\Плевр. жидкость_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95672" cy="621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1763713" y="5661025"/>
            <a:ext cx="59896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Микобактерии туберкулеза при люминесцентной микроскопии</a:t>
            </a:r>
          </a:p>
        </p:txBody>
      </p:sp>
      <p:pic>
        <p:nvPicPr>
          <p:cNvPr id="1026" name="Picture 2" descr="F:\ФОТО\Образцы КУМ\Мокрота люм_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9364"/>
            <a:ext cx="7704856" cy="524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36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\Образцы КУМ\Мокрота люм_6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6401" r="-1669" b="-13130"/>
          <a:stretch/>
        </p:blipFill>
        <p:spPr bwMode="auto">
          <a:xfrm>
            <a:off x="323528" y="260648"/>
            <a:ext cx="8712968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4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\Образцы КУМ\Мокрота люм_13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b="9134"/>
          <a:stretch/>
        </p:blipFill>
        <p:spPr bwMode="auto">
          <a:xfrm>
            <a:off x="467544" y="260648"/>
            <a:ext cx="8298605" cy="62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7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G:\кум 1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7200"/>
            <a:ext cx="8280920" cy="1099592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БАКТЕРИОЛОГИЧЕСКИЙ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8380040" cy="5229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Достоинства: 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является чувствительным методом (позволяет обнаруживать несколько десятков жизнеспособных бактерий в исследуемом материале), 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получение культуры возбудителя дает возможность ее идентифицировать, 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определить лекарственную чувствительность, 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вирулентность и другие биологические свойства.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Недостатки: 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длительность (до 3-х месяцев), 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сложность и трудоемкость процесса.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Способы: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культивирование на плотных питательных средах,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на автоматизированных системах типа ВАСТЕС.</a:t>
            </a:r>
          </a:p>
          <a:p>
            <a:pPr>
              <a:spcBef>
                <a:spcPts val="600"/>
              </a:spcBef>
            </a:pPr>
            <a:endParaRPr lang="ru-RU" sz="2400" dirty="0" smtClean="0">
              <a:latin typeface="Times New Roman"/>
              <a:ea typeface="Times New Roman"/>
            </a:endParaRPr>
          </a:p>
          <a:p>
            <a:pPr>
              <a:spcBef>
                <a:spcPts val="600"/>
              </a:spcBef>
            </a:pPr>
            <a:endParaRPr lang="ru-RU" sz="2400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1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371656" cy="83820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Пути заражения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916832"/>
            <a:ext cx="7011888" cy="4163293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Аэрогенный (воздушно-капельный)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Алиментарный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Контактный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Трансплацентарный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9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туберкулез\20141031_11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2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 вастес\S5300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87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250825" y="6294438"/>
            <a:ext cx="8648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Умеренное бактериовыделение – от  20 до 100 КОЕ</a:t>
            </a:r>
          </a:p>
        </p:txBody>
      </p:sp>
    </p:spTree>
    <p:extLst>
      <p:ext uri="{BB962C8B-B14F-4D97-AF65-F5344CB8AC3E}">
        <p14:creationId xmlns:p14="http://schemas.microsoft.com/office/powerpoint/2010/main" val="258904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31165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Фото туберкулез\20141031_112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92461" cy="57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5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Мои документы\Фото лаборатория\Фото туберкулез\20170807_100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59559" y="1331767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Мои документы\Фото лаборатория\Фото туберкулез\20170807_100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4937" y="1331767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8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ои документы\Фото лаборатория\Фото туберкулез\20170720_094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5129"/>
            <a:ext cx="440795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ои документы\Фото лаборатория\Фото туберкулез\20170720_094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74" y="476672"/>
            <a:ext cx="440795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52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ои документы\Фото лаборатория\Фото туберкулез\20170720_094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0504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Мои документы\Фото лаборатория\Фото туберкулез\20170720_094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0504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4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 вастес\S530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5832475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6443663" y="260350"/>
            <a:ext cx="24495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Автоматизиро-ванная система ускоренной культуральной диагностики туберкулеза  ВАСТЕС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MGIT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960</a:t>
            </a:r>
          </a:p>
        </p:txBody>
      </p:sp>
    </p:spTree>
    <p:extLst>
      <p:ext uri="{BB962C8B-B14F-4D97-AF65-F5344CB8AC3E}">
        <p14:creationId xmlns:p14="http://schemas.microsoft.com/office/powerpoint/2010/main" val="35057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 вастес\S530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58324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508625" y="3860800"/>
            <a:ext cx="107950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6588125" y="2924175"/>
            <a:ext cx="25558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Ячейки для термостатирова-ния материала и  детекции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109394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то вастес\S53000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r="-20" b="15851"/>
          <a:stretch/>
        </p:blipFill>
        <p:spPr bwMode="auto">
          <a:xfrm>
            <a:off x="395288" y="980728"/>
            <a:ext cx="8483600" cy="408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395288" y="5534818"/>
            <a:ext cx="8480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Пробирки , содержащие жидкую питательную среду </a:t>
            </a:r>
          </a:p>
          <a:p>
            <a:pPr algn="ctr" eaLnBrk="1" hangingPunct="1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Middlebrook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культивирования МБТ</a:t>
            </a:r>
          </a:p>
        </p:txBody>
      </p:sp>
    </p:spTree>
    <p:extLst>
      <p:ext uri="{BB962C8B-B14F-4D97-AF65-F5344CB8AC3E}">
        <p14:creationId xmlns:p14="http://schemas.microsoft.com/office/powerpoint/2010/main" val="4543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МОЛЕКУЛЯРНО-ГЕНЕТИЧЕСКИЕ МЕТОДЫ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3960" y="1628800"/>
            <a:ext cx="8380040" cy="488600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Преимущества: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Высокая чувствительность исследования при малом количестве возбудителя и снижении его жизнеспособности.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Возможность идентифицировать культуру, определить ее биологические свойства и лекарственную чувствительность.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Недостатки: 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сложный и дорогостоящий метод,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высокая вероятность перекрестной контаминации.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Самым распространенным методом в настоящее время является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полимеразная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цепная реакция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5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371656" cy="83820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Восприимчивый организм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554162"/>
            <a:ext cx="8236024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Вероятность заболевания возрастает в следующих ситуациях: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 в первые годы после инфицирования;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 в период полового созревания;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 при повторном заражении микобактериями туберкулёза;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 наличии сопутствующих заболеваний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ВИЧ-инфекция, сахарный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диабет и др.);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иммунодефицитных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состояниях (во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время проведения терапии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глюкокортикоидами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иммунодепрессантами).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74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upload.wikimedia.org/wikipedia/commons/thumb/5/56/Pcr.png/500px-Pc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5508625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5508625" y="79375"/>
            <a:ext cx="3635375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u="sng" dirty="0">
                <a:latin typeface="Times New Roman" pitchFamily="18" charset="0"/>
                <a:cs typeface="Times New Roman" pitchFamily="18" charset="0"/>
              </a:rPr>
              <a:t>Схематическое изображение первого цикла ПЦР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Tx/>
              <a:buAutoNum type="arabicParenBoth"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Денатурация при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94-96°C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Tx/>
              <a:buAutoNum type="arabicParenBoth"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Гибридизация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при 68 °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arenBoth"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Амплификация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72°C (ДНК-полимераза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eaLnBrk="1" hangingPunct="1">
              <a:buFontTx/>
              <a:buAutoNum type="arabicParenBoth"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Закончен первый цикл. </a:t>
            </a:r>
          </a:p>
          <a:p>
            <a:pPr eaLnBrk="1" hangingPunct="1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Две получившиеся ДНК-цепи служат матрицей для следую-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щего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цикла, поэтому количество матричной ДНК в ходе каждого цикла удваивается.</a:t>
            </a:r>
          </a:p>
        </p:txBody>
      </p:sp>
    </p:spTree>
    <p:extLst>
      <p:ext uri="{BB962C8B-B14F-4D97-AF65-F5344CB8AC3E}">
        <p14:creationId xmlns:p14="http://schemas.microsoft.com/office/powerpoint/2010/main" val="95792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ПРИМЕНЕНИЕ ПЦР В ДИАГНОСТИКЕ ТУБЕРКУЛЕЗА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4162"/>
            <a:ext cx="838004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/>
                <a:ea typeface="Times New Roman"/>
              </a:rPr>
              <a:t>Наиболее перспективный метод – </a:t>
            </a:r>
            <a:r>
              <a:rPr lang="ru-RU" b="1" u="sng" dirty="0" smtClean="0">
                <a:latin typeface="Times New Roman"/>
                <a:ea typeface="Times New Roman"/>
              </a:rPr>
              <a:t>мультиплексная</a:t>
            </a:r>
            <a:r>
              <a:rPr lang="ru-RU" b="1" dirty="0" smtClean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ПЦР в режиме </a:t>
            </a:r>
            <a:r>
              <a:rPr lang="ru-RU" b="1" u="sng" dirty="0">
                <a:latin typeface="Times New Roman"/>
                <a:ea typeface="Times New Roman"/>
              </a:rPr>
              <a:t>реального времени</a:t>
            </a:r>
            <a:r>
              <a:rPr lang="ru-RU" b="1" dirty="0">
                <a:latin typeface="Times New Roman"/>
                <a:ea typeface="Times New Roman"/>
              </a:rPr>
              <a:t>. </a:t>
            </a:r>
            <a:endParaRPr lang="ru-RU" b="1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/>
                <a:ea typeface="Times New Roman"/>
              </a:rPr>
              <a:t>В </a:t>
            </a:r>
            <a:r>
              <a:rPr lang="ru-RU" b="1" dirty="0">
                <a:latin typeface="Times New Roman"/>
                <a:ea typeface="Times New Roman"/>
              </a:rPr>
              <a:t>течение одного дня позволяет </a:t>
            </a:r>
            <a:r>
              <a:rPr lang="ru-RU" b="1" dirty="0" smtClean="0">
                <a:latin typeface="Times New Roman"/>
                <a:ea typeface="Times New Roman"/>
              </a:rPr>
              <a:t> из пробы диагностического материала</a:t>
            </a:r>
          </a:p>
          <a:p>
            <a:r>
              <a:rPr lang="ru-RU" b="1" dirty="0" smtClean="0">
                <a:latin typeface="Times New Roman"/>
                <a:ea typeface="Times New Roman"/>
              </a:rPr>
              <a:t>выделить МБТ</a:t>
            </a:r>
          </a:p>
          <a:p>
            <a:r>
              <a:rPr lang="ru-RU" b="1" dirty="0" smtClean="0">
                <a:latin typeface="Times New Roman"/>
                <a:ea typeface="Times New Roman"/>
              </a:rPr>
              <a:t>установить вид</a:t>
            </a:r>
          </a:p>
          <a:p>
            <a:r>
              <a:rPr lang="ru-RU" b="1" dirty="0" smtClean="0">
                <a:latin typeface="Times New Roman"/>
                <a:ea typeface="Times New Roman"/>
              </a:rPr>
              <a:t>определить </a:t>
            </a:r>
            <a:r>
              <a:rPr lang="ru-RU" b="1" dirty="0">
                <a:latin typeface="Times New Roman"/>
                <a:ea typeface="Times New Roman"/>
              </a:rPr>
              <a:t>устойчивость </a:t>
            </a:r>
            <a:r>
              <a:rPr lang="ru-RU" b="1" dirty="0" smtClean="0">
                <a:latin typeface="Times New Roman"/>
                <a:ea typeface="Times New Roman"/>
              </a:rPr>
              <a:t>к </a:t>
            </a:r>
            <a:r>
              <a:rPr lang="ru-RU" b="1" dirty="0" err="1">
                <a:latin typeface="Times New Roman"/>
                <a:ea typeface="Times New Roman"/>
              </a:rPr>
              <a:t>рифампицину</a:t>
            </a:r>
            <a:r>
              <a:rPr lang="ru-RU" b="1" dirty="0">
                <a:latin typeface="Times New Roman"/>
                <a:ea typeface="Times New Roman"/>
              </a:rPr>
              <a:t> и </a:t>
            </a:r>
            <a:r>
              <a:rPr lang="ru-RU" b="1" dirty="0" err="1" smtClean="0">
                <a:latin typeface="Times New Roman"/>
                <a:ea typeface="Times New Roman"/>
              </a:rPr>
              <a:t>изониазиду</a:t>
            </a:r>
            <a:r>
              <a:rPr lang="ru-RU" b="1" dirty="0" smtClean="0">
                <a:latin typeface="Times New Roman"/>
                <a:ea typeface="Times New Roman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4135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ПРИМЕНЕНИЕ ПЦР В ДИАГНОСТИКЕ ТУБЕРКУЛЕЗА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4162"/>
            <a:ext cx="8380040" cy="497118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F0A22E"/>
              </a:buClr>
              <a:tabLst>
                <a:tab pos="630555" algn="l"/>
              </a:tabLst>
            </a:pPr>
            <a:r>
              <a:rPr lang="ru-RU" b="1" u="sng" dirty="0">
                <a:solidFill>
                  <a:srgbClr val="4E3B3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u="sng" dirty="0" err="1">
                <a:solidFill>
                  <a:srgbClr val="4E3B30"/>
                </a:solidFill>
                <a:latin typeface="Times New Roman"/>
                <a:ea typeface="Times New Roman"/>
                <a:cs typeface="Times New Roman"/>
              </a:rPr>
              <a:t>картриджная</a:t>
            </a:r>
            <a:r>
              <a:rPr lang="ru-RU" b="1" u="sng" dirty="0">
                <a:solidFill>
                  <a:srgbClr val="4E3B30"/>
                </a:solidFill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b="1" dirty="0">
                <a:solidFill>
                  <a:srgbClr val="4E3B30"/>
                </a:solidFill>
                <a:latin typeface="Times New Roman"/>
                <a:ea typeface="Times New Roman"/>
                <a:cs typeface="Times New Roman"/>
              </a:rPr>
              <a:t> технология (выделение ДНК и амплификация идут автоматически в специальном картридже). </a:t>
            </a:r>
            <a:endParaRPr lang="ru-RU" b="1" dirty="0" smtClean="0">
              <a:solidFill>
                <a:srgbClr val="4E3B30"/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F0A22E"/>
              </a:buClr>
              <a:tabLst>
                <a:tab pos="630555" algn="l"/>
              </a:tabLst>
            </a:pPr>
            <a:r>
              <a:rPr lang="ru-RU" b="1" dirty="0" err="1" smtClean="0">
                <a:solidFill>
                  <a:srgbClr val="4E3B30"/>
                </a:solidFill>
                <a:latin typeface="Times New Roman"/>
                <a:ea typeface="Times New Roman"/>
                <a:cs typeface="Times New Roman"/>
              </a:rPr>
              <a:t>GeneXpert</a:t>
            </a:r>
            <a:r>
              <a:rPr lang="ru-RU" b="1" dirty="0" smtClean="0">
                <a:solidFill>
                  <a:srgbClr val="4E3B3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4E3B30"/>
                </a:solidFill>
                <a:latin typeface="Times New Roman"/>
                <a:ea typeface="Times New Roman"/>
                <a:cs typeface="Times New Roman"/>
              </a:rPr>
              <a:t>MTB/RIF может использоваться не только в лабораториях учреждений фтизиатрического профиля, но и в лабораториях учреждений первичной медико-санитарной помощи</a:t>
            </a:r>
            <a:endParaRPr lang="ru-RU" sz="2400" b="1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94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80"/>
            <a:ext cx="65532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5400" y="5733256"/>
            <a:ext cx="655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Амплификатор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 режиме реального времени нового поколения CFX96 (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Bio-Rad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США).</a:t>
            </a:r>
          </a:p>
        </p:txBody>
      </p:sp>
    </p:spTree>
    <p:extLst>
      <p:ext uri="{BB962C8B-B14F-4D97-AF65-F5344CB8AC3E}">
        <p14:creationId xmlns:p14="http://schemas.microsoft.com/office/powerpoint/2010/main" val="29250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548680"/>
            <a:ext cx="6829425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7288" y="5877272"/>
            <a:ext cx="6829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/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Генетический анализатор 3500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Biosystems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Japan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9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848872" cy="589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007171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/>
              <a:t>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Роботизированная станция для масштабного выделения ДНК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Freedom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EVO 75 (TECAN, Швейцария)</a:t>
            </a:r>
          </a:p>
        </p:txBody>
      </p:sp>
    </p:spTree>
    <p:extLst>
      <p:ext uri="{BB962C8B-B14F-4D97-AF65-F5344CB8AC3E}">
        <p14:creationId xmlns:p14="http://schemas.microsoft.com/office/powerpoint/2010/main" val="31909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фото анализатора биочип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66725"/>
            <a:ext cx="6408738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971550" y="5661025"/>
            <a:ext cx="7056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Анализатор биочипов</a:t>
            </a:r>
          </a:p>
        </p:txBody>
      </p:sp>
    </p:spTree>
    <p:extLst>
      <p:ext uri="{BB962C8B-B14F-4D97-AF65-F5344CB8AC3E}">
        <p14:creationId xmlns:p14="http://schemas.microsoft.com/office/powerpoint/2010/main" val="1509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Отчет в специализированной программе ImageW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6408738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7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Иммунологические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556792"/>
            <a:ext cx="8092008" cy="4968552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0A22E"/>
              </a:buClr>
              <a:buNone/>
              <a:tabLst>
                <a:tab pos="630555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Основаны на выявлении гиперчувствительности замедленного типа к МБТ, определяют число активированных макрофагов в ответ на АГ МБТ - </a:t>
            </a: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тест-системы </a:t>
            </a:r>
            <a:r>
              <a:rPr lang="en-US" sz="2400" b="1" dirty="0" err="1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Quanty-Ferron</a:t>
            </a: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TB-Spot.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0A22E"/>
              </a:buClr>
              <a:buNone/>
              <a:tabLst>
                <a:tab pos="630555" algn="l"/>
              </a:tabLst>
            </a:pP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Достоинства: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0A22E"/>
              </a:buClr>
              <a:tabLst>
                <a:tab pos="630555" algn="l"/>
              </a:tabLst>
            </a:pP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Высокая чувствительность и специфичность;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0A22E"/>
              </a:buClr>
              <a:tabLst>
                <a:tab pos="630555" algn="l"/>
              </a:tabLst>
            </a:pP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Быстрое получение результата;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0A22E"/>
              </a:buClr>
              <a:tabLst>
                <a:tab pos="630555" algn="l"/>
              </a:tabLst>
            </a:pP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Возможность количественной оценки результата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0A22E"/>
              </a:buClr>
              <a:buNone/>
              <a:tabLst>
                <a:tab pos="630555" algn="l"/>
              </a:tabLst>
            </a:pP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Недостатки: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0A22E"/>
              </a:buClr>
              <a:tabLst>
                <a:tab pos="630555" algn="l"/>
              </a:tabLst>
            </a:pP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Невозможность идентификации возбудителя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0A22E"/>
              </a:buClr>
              <a:tabLst>
                <a:tab pos="630555" algn="l"/>
              </a:tabLst>
            </a:pP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Высокая </a:t>
            </a: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стоимость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0A22E"/>
              </a:buClr>
              <a:tabLst>
                <a:tab pos="630555" algn="l"/>
              </a:tabLst>
            </a:pP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Сложность </a:t>
            </a:r>
            <a:r>
              <a:rPr lang="ru-RU" sz="2400" b="1" dirty="0" smtClean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проведения</a:t>
            </a:r>
            <a:endParaRPr lang="ru-RU" sz="2400" b="1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94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43664" cy="667544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ВОЗБУДИТЕЛЬ ТУБЕРКУЛЕЗА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308032" cy="537321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200" b="1" dirty="0">
                <a:latin typeface="Times New Roman"/>
                <a:ea typeface="Calibri"/>
                <a:cs typeface="Times New Roman"/>
              </a:rPr>
              <a:t>Термином МБТ объединены группа микобактерий, способных вызывать туберкулез у людей и животных, которые образуют группу М.</a:t>
            </a:r>
            <a:r>
              <a:rPr lang="en-US" sz="2200" b="1" dirty="0">
                <a:latin typeface="Times New Roman"/>
                <a:ea typeface="Calibri"/>
                <a:cs typeface="Times New Roman"/>
              </a:rPr>
              <a:t>tuberculosis complex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 и включают </a:t>
            </a:r>
            <a:endParaRPr lang="ru-RU" sz="2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latin typeface="Times New Roman"/>
                <a:ea typeface="Calibri"/>
                <a:cs typeface="Times New Roman"/>
              </a:rPr>
              <a:t>• М. </a:t>
            </a:r>
            <a:r>
              <a:rPr lang="ru-RU" sz="2200" b="1" dirty="0" err="1" smtClean="0">
                <a:latin typeface="Times New Roman"/>
                <a:ea typeface="Calibri"/>
                <a:cs typeface="Times New Roman"/>
              </a:rPr>
              <a:t>tuberculosis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dirty="0" smtClean="0">
                <a:latin typeface="Times New Roman"/>
                <a:ea typeface="Calibri"/>
                <a:cs typeface="Times New Roman"/>
              </a:rPr>
              <a:t>human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– человеческий тип, вызывающий 80–85% всех заболеваний туберкулезом у людей;</a:t>
            </a:r>
            <a:endParaRPr lang="ru-RU" sz="2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latin typeface="Times New Roman"/>
                <a:ea typeface="Calibri"/>
                <a:cs typeface="Times New Roman"/>
              </a:rPr>
              <a:t>• М. </a:t>
            </a:r>
            <a:r>
              <a:rPr lang="ru-RU" sz="2200" b="1" dirty="0" err="1">
                <a:latin typeface="Times New Roman"/>
                <a:ea typeface="Calibri"/>
                <a:cs typeface="Times New Roman"/>
              </a:rPr>
              <a:t>bovis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 – бычий тип, вызывающий 10–15% всех заболеваний у людей (исходно устойчивый к </a:t>
            </a:r>
            <a:r>
              <a:rPr lang="ru-RU" sz="2200" b="1" dirty="0" err="1">
                <a:latin typeface="Times New Roman"/>
                <a:ea typeface="Calibri"/>
                <a:cs typeface="Times New Roman"/>
              </a:rPr>
              <a:t>пиразинамиду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);</a:t>
            </a:r>
            <a:endParaRPr lang="ru-RU" sz="2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latin typeface="Times New Roman"/>
                <a:ea typeface="Calibri"/>
                <a:cs typeface="Times New Roman"/>
              </a:rPr>
              <a:t>• М. </a:t>
            </a:r>
            <a:r>
              <a:rPr lang="ru-RU" sz="2200" b="1" dirty="0" err="1">
                <a:latin typeface="Times New Roman"/>
                <a:ea typeface="Calibri"/>
                <a:cs typeface="Times New Roman"/>
              </a:rPr>
              <a:t>bovis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 BCG – вакцинный штамм;</a:t>
            </a:r>
            <a:endParaRPr lang="ru-RU" sz="2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latin typeface="Times New Roman"/>
                <a:ea typeface="Calibri"/>
                <a:cs typeface="Times New Roman"/>
              </a:rPr>
              <a:t>• М. </a:t>
            </a:r>
            <a:r>
              <a:rPr lang="ru-RU" sz="2200" b="1" dirty="0" err="1">
                <a:latin typeface="Times New Roman"/>
                <a:ea typeface="Calibri"/>
                <a:cs typeface="Times New Roman"/>
              </a:rPr>
              <a:t>africanus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 – африканский тип, вызывающий до 90% заболеваний у людей Южной Африки (исходно устойчивый к </a:t>
            </a:r>
            <a:r>
              <a:rPr lang="ru-RU" sz="2200" b="1" dirty="0" err="1">
                <a:latin typeface="Times New Roman"/>
                <a:ea typeface="Calibri"/>
                <a:cs typeface="Times New Roman"/>
              </a:rPr>
              <a:t>тиацетазону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);</a:t>
            </a:r>
            <a:endParaRPr lang="ru-RU" sz="2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latin typeface="Times New Roman"/>
                <a:ea typeface="Calibri"/>
                <a:cs typeface="Times New Roman"/>
              </a:rPr>
              <a:t>• М. </a:t>
            </a:r>
            <a:r>
              <a:rPr lang="ru-RU" sz="2200" b="1" dirty="0" err="1">
                <a:latin typeface="Times New Roman"/>
                <a:ea typeface="Calibri"/>
                <a:cs typeface="Times New Roman"/>
              </a:rPr>
              <a:t>microti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 – мышиный тип, вызывающий заболевание у полевых мышей и редко у человека.</a:t>
            </a:r>
            <a:endParaRPr lang="ru-RU" sz="22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54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43664" cy="667544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ВОЗБУДИТЕЛЬ ТУБЕРКУЛЕЗА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00808"/>
            <a:ext cx="8308032" cy="494116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Нетуберкулезные микобактерии относятся к условным патогенам и вызывают у человека </a:t>
            </a:r>
            <a:r>
              <a:rPr lang="ru-RU" sz="2200" b="1" dirty="0" err="1" smtClean="0">
                <a:latin typeface="Times New Roman"/>
                <a:ea typeface="Calibri"/>
                <a:cs typeface="Times New Roman"/>
              </a:rPr>
              <a:t>микобактериоз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.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Наиболее часто встречающиеся представители:</a:t>
            </a:r>
            <a:endParaRPr lang="ru-RU" sz="2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М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2200" b="1" dirty="0" err="1" smtClean="0">
                <a:latin typeface="Times New Roman"/>
                <a:ea typeface="Calibri"/>
                <a:cs typeface="Times New Roman"/>
              </a:rPr>
              <a:t>avium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птичий тип, вызывает 75–85% среди всех </a:t>
            </a:r>
            <a:r>
              <a:rPr lang="ru-RU" sz="2200" b="1" dirty="0" err="1" smtClean="0">
                <a:latin typeface="Times New Roman"/>
                <a:ea typeface="Calibri"/>
                <a:cs typeface="Times New Roman"/>
              </a:rPr>
              <a:t>микобактериозов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у людей;</a:t>
            </a:r>
            <a:endParaRPr lang="ru-RU" sz="2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М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2200" b="1" dirty="0" err="1" smtClean="0">
                <a:latin typeface="Times New Roman"/>
                <a:ea typeface="Calibri"/>
                <a:cs typeface="Times New Roman"/>
              </a:rPr>
              <a:t>intracellulare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;</a:t>
            </a:r>
            <a:endParaRPr lang="ru-RU" sz="2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М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2200" b="1" dirty="0" err="1" smtClean="0">
                <a:latin typeface="Times New Roman"/>
                <a:ea typeface="Calibri"/>
                <a:cs typeface="Times New Roman"/>
              </a:rPr>
              <a:t>fortuitum</a:t>
            </a:r>
            <a:r>
              <a:rPr lang="en-US" sz="2200" b="1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2200" b="1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200" b="1" dirty="0">
                <a:latin typeface="Times New Roman"/>
                <a:ea typeface="Calibri"/>
                <a:cs typeface="Times New Roman"/>
              </a:rPr>
              <a:t>Микобактерии – сапрофиты, встречаются в почве, водоемах: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 М. </a:t>
            </a:r>
            <a:r>
              <a:rPr lang="en-US" sz="2200" b="1" dirty="0" smtClean="0">
                <a:latin typeface="Times New Roman"/>
                <a:ea typeface="Calibri"/>
                <a:cs typeface="Times New Roman"/>
              </a:rPr>
              <a:t>terrae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;</a:t>
            </a:r>
            <a:endParaRPr lang="en-US" sz="2200" b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др.</a:t>
            </a:r>
            <a:r>
              <a:rPr lang="en-US" sz="2200" b="1" dirty="0" smtClean="0">
                <a:latin typeface="Times New Roman"/>
                <a:ea typeface="Calibri"/>
                <a:cs typeface="Times New Roman"/>
              </a:rPr>
              <a:t> – 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около 100 видов.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ru-RU" sz="2200" b="1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200" b="1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4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43664" cy="667544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МОРФОЛОГИЯ ВОЗБУДИТЕЛЯ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452048" cy="5373216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МБТ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– прямые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или слегка изогнутые неподвижные палочки длиной 1 –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10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мкм, шириной 0,2–0,7 мкм; по виду могут быть гомогенными или зернистыми со слегка загнутыми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краями;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Устойчивы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к кислотам, щелочам и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спиртам, а также к факторам внешней среды;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Неподвижны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спор не 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образуют;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Клеточная стенка содержит </a:t>
            </a:r>
            <a:r>
              <a:rPr lang="ru-RU" sz="2400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миколовые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кислоты, которые проявляются корд-фактором;</a:t>
            </a:r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Р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астут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на плотных питательных средах медленно или очень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медленно – до 90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сут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Образуют шероховатые округлые колонии цвета слоновой кости.</a:t>
            </a:r>
            <a:endParaRPr lang="ru-RU" sz="18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00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УСТОЙЧИВОСТЬ ВО ВНЕШНЕЙ СРЕДЕ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554162"/>
            <a:ext cx="8092008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почве и воде МБТ остаются жизнеспособными около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>
              <a:spcBef>
                <a:spcPts val="12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высохшей мокроте они могут сохраняться до 10–12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месяцев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(в жилом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помещении)</a:t>
            </a:r>
          </a:p>
          <a:p>
            <a:pPr>
              <a:spcBef>
                <a:spcPts val="12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книгах – 3–4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месяца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Лиофилизированные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 замороженные МБТ сохраняют жизнеспособность 30 и более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spcBef>
                <a:spcPts val="12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сыром молоке МБТ выживают 14–18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суток,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скисание молока не ведет к 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гибели</a:t>
            </a:r>
          </a:p>
          <a:p>
            <a:pPr>
              <a:spcBef>
                <a:spcPts val="12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масле и сыре МБТ не погибают в течение 8–10 мес.</a:t>
            </a:r>
          </a:p>
        </p:txBody>
      </p:sp>
    </p:spTree>
    <p:extLst>
      <p:ext uri="{BB962C8B-B14F-4D97-AF65-F5344CB8AC3E}">
        <p14:creationId xmlns:p14="http://schemas.microsoft.com/office/powerpoint/2010/main" val="2528861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838200"/>
          </a:xfrm>
        </p:spPr>
        <p:txBody>
          <a:bodyPr/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 туберкулеза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34784" y="1052736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10269"/>
          <a:stretch/>
        </p:blipFill>
        <p:spPr bwMode="auto">
          <a:xfrm>
            <a:off x="834784" y="4869160"/>
            <a:ext cx="2521417" cy="17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8"/>
          <a:stretch/>
        </p:blipFill>
        <p:spPr bwMode="auto">
          <a:xfrm>
            <a:off x="828675" y="3068960"/>
            <a:ext cx="2495550" cy="163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91880" y="1484784"/>
            <a:ext cx="547260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Проникновение микобактерий через слизистую оболочку  бронхов в ткани</a:t>
            </a:r>
          </a:p>
          <a:p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Захват и </a:t>
            </a:r>
            <a:r>
              <a:rPr lang="ru-RU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фагоцитирование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микобактерий макрофагами</a:t>
            </a:r>
          </a:p>
          <a:p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макрофагов с лимфоцитами: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антигенов лимфоцитам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Активация макрофагов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9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1877</TotalTime>
  <Words>1125</Words>
  <Application>Microsoft Office PowerPoint</Application>
  <PresentationFormat>Экран (4:3)</PresentationFormat>
  <Paragraphs>165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Трек</vt:lpstr>
      <vt:lpstr> ЭТИОЛОГИЯ И ПАТОГЕНЕЗ ТУБЕРКУЛЕЗА</vt:lpstr>
      <vt:lpstr>Источник инфекции</vt:lpstr>
      <vt:lpstr>Пути заражения</vt:lpstr>
      <vt:lpstr>Восприимчивый организм</vt:lpstr>
      <vt:lpstr>ВОЗБУДИТЕЛЬ ТУБЕРКУЛЕЗА</vt:lpstr>
      <vt:lpstr>ВОЗБУДИТЕЛЬ ТУБЕРКУЛЕЗА</vt:lpstr>
      <vt:lpstr>МОРФОЛОГИЯ ВОЗБУДИТЕЛЯ </vt:lpstr>
      <vt:lpstr>УСТОЙЧИВОСТЬ ВО ВНЕШНЕЙ СРЕДЕ</vt:lpstr>
      <vt:lpstr>Патогенез туберкулеза</vt:lpstr>
      <vt:lpstr>Презентация PowerPoint</vt:lpstr>
      <vt:lpstr>Патогенез туберкулеза</vt:lpstr>
      <vt:lpstr>Морфология туберкулезного воспаления</vt:lpstr>
      <vt:lpstr>Презентация PowerPoint</vt:lpstr>
      <vt:lpstr>Противотуберкулезный ИММУНИТЕТ</vt:lpstr>
      <vt:lpstr>МЕТОДЫ ДИАГНОСТИЧЕСКОГО ИССЛЕДОВАНИЯ</vt:lpstr>
      <vt:lpstr>Правила сбора материала</vt:lpstr>
      <vt:lpstr>БАКТЕРИОСКОПИЧЕСКИЙ  МЕТОД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БАКТЕРИОЛОГИЧЕСКИЙ  МЕТОД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МОЛЕКУЛЯРНО-ГЕНЕТИЧЕСКИЕ МЕТОДЫ</vt:lpstr>
      <vt:lpstr>Презентация PowerPoint</vt:lpstr>
      <vt:lpstr>ПРИМЕНЕНИЕ ПЦР В ДИАГНОСТИКЕ ТУБЕРКУЛЕЗА</vt:lpstr>
      <vt:lpstr>ПРИМЕНЕНИЕ ПЦР В ДИАГНОСТИКЕ ТУБЕРКУЛЕЗА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Иммунологические  методы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ВОЗМОЖНОСТИ ЛАБОРАТОРНОЙ ДИАГНОСТИКИ ТУБЕРКУЛЕЗА</dc:title>
  <dc:creator>user</dc:creator>
  <cp:lastModifiedBy>HP</cp:lastModifiedBy>
  <cp:revision>97</cp:revision>
  <dcterms:created xsi:type="dcterms:W3CDTF">2014-11-06T15:54:09Z</dcterms:created>
  <dcterms:modified xsi:type="dcterms:W3CDTF">2020-03-22T07:35:49Z</dcterms:modified>
</cp:coreProperties>
</file>